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2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5BD"/>
    <a:srgbClr val="3A5896"/>
    <a:srgbClr val="385592"/>
    <a:srgbClr val="003374"/>
    <a:srgbClr val="FFFFFF"/>
    <a:srgbClr val="173A8D"/>
    <a:srgbClr val="D6DEEA"/>
    <a:srgbClr val="9F9289"/>
    <a:srgbClr val="E2DED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36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93074" y="3802521"/>
            <a:ext cx="6824073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«Сохранен</a:t>
            </a:r>
            <a:r>
              <a:rPr lang="ru-RU" sz="54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ие здорового образа жизни»</a:t>
            </a:r>
            <a:endParaRPr lang="en-US" sz="5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9982" y="5348626"/>
            <a:ext cx="3622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Подготовила:</a:t>
            </a:r>
          </a:p>
          <a:p>
            <a:r>
              <a:rPr lang="ru-RU" sz="2000" b="1" dirty="0" err="1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Костякова</a:t>
            </a:r>
            <a:r>
              <a:rPr lang="ru-RU" sz="20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Нина</a:t>
            </a:r>
          </a:p>
          <a:p>
            <a:r>
              <a:rPr lang="ru-RU" sz="20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МКОУ «</a:t>
            </a:r>
            <a:r>
              <a:rPr lang="ru-RU" sz="2000" b="1" dirty="0" err="1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Куркинская</a:t>
            </a:r>
            <a:r>
              <a:rPr lang="ru-RU" sz="20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СОШ №2»</a:t>
            </a:r>
            <a:endParaRPr lang="ru-RU" sz="2000" b="1" dirty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844" y="122830"/>
            <a:ext cx="779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Кусочек статистик</a:t>
            </a:r>
            <a:r>
              <a:rPr lang="ru-RU" sz="3600" b="1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7450" y="880620"/>
            <a:ext cx="5998192" cy="5601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В апреле 2015 число сторонников спорта достигло 61 процент - максимум за последние 9 лет.(Таковы </a:t>
            </a:r>
            <a:r>
              <a:rPr lang="ru-RU" sz="20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итоги опроса, проведенного ВЦИОМ </a:t>
            </a:r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11-12 </a:t>
            </a:r>
            <a:r>
              <a:rPr lang="ru-RU" sz="20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апреля 2015. В опросе приняли участие 1600 человек из 130 населенных пунктов России</a:t>
            </a:r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.) </a:t>
            </a:r>
          </a:p>
          <a:p>
            <a:endParaRPr lang="ru-RU" sz="2000" dirty="0" smtClean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Согласно </a:t>
            </a:r>
            <a:r>
              <a:rPr lang="ru-RU" sz="20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полученным данным, 16% россиян регулярно тренируются, 24% и 21% занимаются физическими упражнениями время от времени и редко. </a:t>
            </a:r>
            <a:endParaRPr lang="ru-RU" sz="2000" dirty="0" smtClean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endParaRPr lang="ru-RU" sz="2000" dirty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При </a:t>
            </a:r>
            <a:r>
              <a:rPr lang="ru-RU" sz="20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этом более активными «спортсменами», как показал опрос, оказалась молодежь в возрасте от 18 до 24 лет (87%), а также люди с высшим образованием (71%) и </a:t>
            </a:r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высоким</a:t>
            </a:r>
          </a:p>
          <a:p>
            <a:r>
              <a:rPr lang="ru-RU" sz="20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 </a:t>
            </a:r>
            <a:r>
              <a:rPr lang="ru-RU" sz="20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достатком (72%).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29" y="2238232"/>
            <a:ext cx="4145429" cy="5018679"/>
          </a:xfrm>
          <a:prstGeom prst="rect">
            <a:avLst/>
          </a:prstGeom>
        </p:spPr>
      </p:pic>
      <p:pic>
        <p:nvPicPr>
          <p:cNvPr id="5122" name="Picture 2" descr="C:\Users\1\Downloads\presen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" y="107703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ownloads\pie-ch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" y="1943750"/>
            <a:ext cx="588963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ownloads\grap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" y="28194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ownloads\che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" y="3787041"/>
            <a:ext cx="600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ownloads\pie-chart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" y="4785005"/>
            <a:ext cx="588963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1\Downloads\presentation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" y="582652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48" y="159940"/>
            <a:ext cx="7840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000" b="1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Зачем нужен здоровый сон?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9" y="1061768"/>
            <a:ext cx="3239637" cy="1749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9" y="2909895"/>
            <a:ext cx="3240349" cy="1659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27" y="4664488"/>
            <a:ext cx="3213763" cy="1606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182" y="1027627"/>
            <a:ext cx="2777992" cy="5355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Во время сна процессы старения замедляются</a:t>
            </a:r>
            <a:r>
              <a:rPr lang="ru-RU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</a:t>
            </a:r>
          </a:p>
          <a:p>
            <a:r>
              <a:rPr lang="ru-RU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Сон 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укрепляет иммунную </a:t>
            </a:r>
            <a:r>
              <a:rPr lang="ru-RU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систему</a:t>
            </a:r>
          </a:p>
          <a:p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Во время сна происходит снижение в крови гормона </a:t>
            </a:r>
            <a:r>
              <a:rPr lang="ru-RU" dirty="0" err="1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коризола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 Это гормон стресса</a:t>
            </a:r>
            <a:r>
              <a:rPr lang="ru-RU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</a:t>
            </a:r>
          </a:p>
          <a:p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 </a:t>
            </a:r>
            <a:endParaRPr lang="ru-RU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u="sng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Мозгу </a:t>
            </a:r>
            <a:r>
              <a:rPr lang="ru-RU" u="sng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необходимо, чтобы мы ночью спали и не мешали ему как минимум 6 часов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, утверждают американские ученые Мэтью Уокер и </a:t>
            </a:r>
            <a:r>
              <a:rPr lang="ru-RU" dirty="0" err="1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Брайс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</a:t>
            </a:r>
            <a:r>
              <a:rPr lang="ru-RU" dirty="0" err="1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Мэндер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86006" y="1061768"/>
            <a:ext cx="2549369" cy="5355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Хроническая нехватка сна (менее 6 часов в сутки) ведёт к расстройству слуха и зрения, повышению тревожности, навязчивым состояниям и нервным тикам, неспособности сосредоточиться, апатии и общей слабости, нарушению обмена веществ и быстрому набору веса.</a:t>
            </a:r>
          </a:p>
        </p:txBody>
      </p:sp>
    </p:spTree>
    <p:extLst>
      <p:ext uri="{BB962C8B-B14F-4D97-AF65-F5344CB8AC3E}">
        <p14:creationId xmlns:p14="http://schemas.microsoft.com/office/powerpoint/2010/main" val="32968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9367" y="0"/>
            <a:ext cx="7833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Факты о </a:t>
            </a:r>
            <a:r>
              <a:rPr lang="ru-RU" sz="48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гигиене</a:t>
            </a:r>
            <a:endParaRPr lang="ru-RU" sz="4800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5" y="2996650"/>
            <a:ext cx="5554639" cy="416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41241" y="3058429"/>
            <a:ext cx="31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unday" pitchFamily="50" charset="-52"/>
              </a:rPr>
              <a:t>Личная гиена включает:</a:t>
            </a:r>
            <a:endParaRPr lang="ru-RU" dirty="0">
              <a:latin typeface="Sunday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8874" y="3890613"/>
            <a:ext cx="132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11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Гигиена тела</a:t>
            </a:r>
            <a:r>
              <a:rPr lang="ru-RU" sz="1100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.</a:t>
            </a:r>
            <a:endParaRPr lang="ru-RU" sz="11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8416" y="4458141"/>
            <a:ext cx="1289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Гигиена волос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56642" y="4921213"/>
            <a:ext cx="143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Гигиена </a:t>
            </a:r>
            <a:endParaRPr lang="ru-RU" sz="1000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r>
              <a:rPr lang="ru-RU" sz="1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полости </a:t>
            </a:r>
            <a:r>
              <a:rPr lang="ru-RU" sz="1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рта</a:t>
            </a:r>
            <a:r>
              <a:rPr lang="ru-RU" dirty="0" smtClean="0">
                <a:latin typeface="Engine" pitchFamily="50" charset="0"/>
              </a:rPr>
              <a:t>.</a:t>
            </a:r>
            <a:endParaRPr lang="ru-RU" dirty="0">
              <a:latin typeface="Engine" pitchFamily="50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5851" y="5628984"/>
            <a:ext cx="1002197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Гигиена</a:t>
            </a:r>
          </a:p>
          <a:p>
            <a:r>
              <a:rPr lang="ru-RU" sz="105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спального </a:t>
            </a:r>
            <a:endParaRPr lang="ru-RU" sz="1050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r>
              <a:rPr lang="ru-RU" sz="105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места</a:t>
            </a:r>
            <a:r>
              <a:rPr lang="ru-RU" sz="105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5493" y="864108"/>
            <a:ext cx="85910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— по результатам исследований Всемирной организации здравоохранения (ВОЗ) было установлено, что мытье рук с мылом и водой сокращается количество смертей от </a:t>
            </a:r>
            <a:r>
              <a:rPr lang="ru-RU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диарейных</a:t>
            </a:r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заболеваний на 50%;</a:t>
            </a:r>
          </a:p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</a:p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— по оценкам ученых из Великобритании более миллиона жизней можно было бы сохранить если бы все люди регулярно мыли руки</a:t>
            </a:r>
            <a:r>
              <a:rPr lang="ru-RU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;</a:t>
            </a:r>
            <a:endParaRPr lang="ru-RU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493" y="3094481"/>
            <a:ext cx="39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— наибольшее количество вспышек пищевых отравлений происходит по причине грязных рук соприкасающиеся с пищей, а не из-за испорченных продуктов;</a:t>
            </a:r>
          </a:p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— в течении первых 15 минут приема душа, среднестатистический человек смывает от 6х10</a:t>
            </a:r>
            <a:r>
              <a:rPr lang="ru-RU" baseline="30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6</a:t>
            </a:r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общего микробного числа золотистого стафилококка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3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68" y="1048671"/>
            <a:ext cx="4585647" cy="5909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Благоприятно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воздействует на нервную систему; </a:t>
            </a:r>
            <a:endParaRPr lang="ru-RU" sz="2400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увеличивает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силу мышц</a:t>
            </a:r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;</a:t>
            </a: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улучшает кровообращение</a:t>
            </a:r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;</a:t>
            </a: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нормализует артериальное давление; </a:t>
            </a:r>
            <a:endParaRPr lang="ru-RU" sz="2400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улучшает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обмен веществ; </a:t>
            </a:r>
            <a:endParaRPr lang="ru-RU" sz="2400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повышает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выносливость и работоспособность; </a:t>
            </a:r>
            <a:endParaRPr lang="ru-RU" sz="2400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24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улучшает </a:t>
            </a:r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настроение человека, придает ему бодрость и повышает тонус всего организма.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0502" y="95534"/>
            <a:ext cx="786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Польза закаливания</a:t>
            </a:r>
            <a:endParaRPr lang="ru-RU" sz="4800" b="1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3222" y="1746910"/>
            <a:ext cx="3952414" cy="4512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08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824" y="179147"/>
            <a:ext cx="7690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Отказ </a:t>
            </a:r>
            <a:r>
              <a:rPr lang="ru-RU" sz="3200" b="1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от вредных привычек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0038" y="4883790"/>
            <a:ext cx="594018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Специалисты утверждают, что главные виновники зарождения у человека вредных привычек – это скука и стресс.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1311">
            <a:off x="1538099" y="4497853"/>
            <a:ext cx="2553131" cy="215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773" y="895262"/>
            <a:ext cx="898022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Segoe Script" panose="020B0504020000000003" pitchFamily="34" charset="0"/>
              </a:rPr>
              <a:t>Курение, переедание, </a:t>
            </a:r>
            <a:r>
              <a:rPr lang="ru-RU" dirty="0" err="1">
                <a:solidFill>
                  <a:prstClr val="black"/>
                </a:solidFill>
                <a:latin typeface="Segoe Script" panose="020B0504020000000003" pitchFamily="34" charset="0"/>
              </a:rPr>
              <a:t>игромания</a:t>
            </a:r>
            <a:r>
              <a:rPr lang="ru-RU" dirty="0">
                <a:solidFill>
                  <a:prstClr val="black"/>
                </a:solidFill>
                <a:latin typeface="Segoe Script" panose="020B0504020000000003" pitchFamily="34" charset="0"/>
              </a:rPr>
              <a:t>, наркомания, алкоголизм – все эти увлечения значительно сокращают жизнь человека. Бороться с такими пристрастиями чрезвычайно сложно, но это выполнимо.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418" y="1985749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Haettenschweiler" panose="020B0706040902060204" pitchFamily="34" charset="0"/>
                <a:cs typeface="Browallia New" panose="020B0604020202020204" pitchFamily="34" charset="-34"/>
              </a:rPr>
              <a:t>Советы </a:t>
            </a:r>
            <a:r>
              <a:rPr lang="ru-RU" sz="2400" dirty="0" smtClean="0">
                <a:latin typeface="Haettenschweiler" panose="020B0706040902060204" pitchFamily="34" charset="0"/>
                <a:cs typeface="Browallia New" panose="020B0604020202020204" pitchFamily="34" charset="-34"/>
              </a:rPr>
              <a:t>психолога</a:t>
            </a:r>
            <a:r>
              <a:rPr lang="ru-RU" dirty="0" smtClean="0">
                <a:latin typeface="Haettenschweiler" panose="020B0706040902060204" pitchFamily="34" charset="0"/>
              </a:rPr>
              <a:t>:</a:t>
            </a:r>
            <a:endParaRPr lang="ru-RU" dirty="0">
              <a:latin typeface="Haettenschweiler" panose="020B070604090206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772" y="2355081"/>
            <a:ext cx="89753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Умейте </a:t>
            </a:r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признавать собственные ошибки и исправляйте 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их</a:t>
            </a: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Убирайте все сразу. То есть, борясь с одной вредной привычкой, не оставляйте места и для других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.</a:t>
            </a: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не </a:t>
            </a:r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пытайтесь оправдаться, прежде всего, самому себе. </a:t>
            </a:r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Примите возникающий дискомфорт, как нечто необходимое. Как тренировка, которая приведет вас к получению нового и очень нужного жизненного опыта.</a:t>
            </a:r>
          </a:p>
        </p:txBody>
      </p:sp>
    </p:spTree>
    <p:extLst>
      <p:ext uri="{BB962C8B-B14F-4D97-AF65-F5344CB8AC3E}">
        <p14:creationId xmlns:p14="http://schemas.microsoft.com/office/powerpoint/2010/main" val="25978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3" y="938311"/>
            <a:ext cx="7519916" cy="57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2006" y="0"/>
            <a:ext cx="7178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Haettenschweiler" panose="020B0706040902060204" pitchFamily="34" charset="0"/>
              </a:rPr>
              <a:t>Статистика</a:t>
            </a:r>
            <a:endParaRPr lang="ru-RU" sz="5400" dirty="0"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675" y="2784143"/>
            <a:ext cx="6851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Segoe UI Semibold" panose="020B0702040204020203" pitchFamily="34" charset="0"/>
              </a:rPr>
              <a:t>Спасибо за внимание!</a:t>
            </a:r>
            <a:endParaRPr lang="ru-RU" sz="4400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media.istockphoto.com/illustrations/pierrejean-de-branger-was-a-prolific-french-poet-and-chansonnier-illustration-id946498048?k=6&amp;m=946498048&amp;s=612x612&amp;w=0&amp;h=87nqIOboj8adFgoX6FYI0mrMen2p7Q6-eiBo-4gnQmU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17367"/>
            <a:ext cx="3938262" cy="4573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113" y="1602091"/>
            <a:ext cx="46402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Segoe Print" panose="02000600000000000000" pitchFamily="2" charset="0"/>
              </a:rPr>
              <a:t>«</a:t>
            </a:r>
            <a:r>
              <a:rPr lang="ru-RU" sz="3600" dirty="0">
                <a:latin typeface="Segoe Print" panose="02000600000000000000" pitchFamily="2" charset="0"/>
              </a:rPr>
              <a:t> Здоровье гораздо более зависит от наших привычек и питания, чем от врачебного искусства</a:t>
            </a:r>
            <a:r>
              <a:rPr lang="ru-RU" sz="3600" dirty="0" smtClean="0">
                <a:latin typeface="Segoe Print" panose="02000600000000000000" pitchFamily="2" charset="0"/>
              </a:rPr>
              <a:t>.»</a:t>
            </a:r>
            <a:endParaRPr lang="ru-RU" sz="3600" dirty="0"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478" y="2415654"/>
            <a:ext cx="806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69855" y="286603"/>
            <a:ext cx="985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Пьер Жан </a:t>
            </a:r>
            <a:r>
              <a:rPr lang="ru-RU" sz="40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Беранже сказал:</a:t>
            </a:r>
            <a:endParaRPr lang="ru-RU" sz="4000" b="1" dirty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2228" y="6005014"/>
            <a:ext cx="39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Французский поэт</a:t>
            </a:r>
          </a:p>
        </p:txBody>
      </p:sp>
    </p:spTree>
    <p:extLst>
      <p:ext uri="{BB962C8B-B14F-4D97-AF65-F5344CB8AC3E}">
        <p14:creationId xmlns:p14="http://schemas.microsoft.com/office/powerpoint/2010/main" val="40545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97" y="310505"/>
            <a:ext cx="7886699" cy="1047221"/>
          </a:xfrm>
        </p:spPr>
        <p:txBody>
          <a:bodyPr>
            <a:normAutofit/>
          </a:bodyPr>
          <a:lstStyle/>
          <a:p>
            <a:r>
              <a:rPr lang="ru-RU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Основные </a:t>
            </a:r>
            <a:r>
              <a:rPr lang="ru-RU" b="1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составлющие</a:t>
            </a:r>
            <a:r>
              <a:rPr lang="ru-RU" b="1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ЗОЖ:</a:t>
            </a:r>
            <a:endParaRPr lang="ru-RU" b="1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9018">
            <a:off x="5090724" y="3399808"/>
            <a:ext cx="3704117" cy="322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655" y="1637729"/>
            <a:ext cx="6513929" cy="4674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Правильное </a:t>
            </a: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питание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Спорт </a:t>
            </a:r>
            <a:endParaRPr lang="ru-RU" sz="3600" dirty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Личная гигиена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Здоровый сон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Закаливание</a:t>
            </a:r>
            <a:endParaRPr lang="ru-RU" sz="3600" dirty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Отказ </a:t>
            </a:r>
            <a:r>
              <a:rPr lang="ru-RU" sz="36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от вредных привычек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1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559" y="173940"/>
            <a:ext cx="9403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«Мы </a:t>
            </a:r>
            <a:r>
              <a:rPr lang="ru-RU" sz="4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– это то, что мы </a:t>
            </a:r>
            <a:r>
              <a:rPr lang="ru-RU" sz="4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едим»</a:t>
            </a:r>
            <a:endParaRPr lang="ru-RU" sz="4400" dirty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9558" y="950590"/>
            <a:ext cx="832513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Питаться правильно, прежде всего, подразумевает под собой употреблять только полезные продукты питания</a:t>
            </a:r>
            <a:r>
              <a:rPr lang="ru-RU" sz="2400" dirty="0" smtClean="0">
                <a:latin typeface="Segoe Print" panose="02000600000000000000" pitchFamily="2" charset="0"/>
              </a:rPr>
              <a:t>..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pic>
        <p:nvPicPr>
          <p:cNvPr id="1029" name="Picture 5" descr="https://c.wallhere.com/photos/2b/50/muesli_nuts_berries_breakfast-1007794.jpg!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25" y="3626716"/>
            <a:ext cx="5431809" cy="36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24084" y="1196812"/>
            <a:ext cx="5765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Несколько полезных </a:t>
            </a:r>
            <a:r>
              <a:rPr lang="ru-RU" sz="2800" b="1" dirty="0" smtClean="0">
                <a:solidFill>
                  <a:prstClr val="black"/>
                </a:solidFill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правил</a:t>
            </a:r>
            <a:r>
              <a:rPr lang="ru-RU" sz="2800" b="1" dirty="0" smtClean="0">
                <a:solidFill>
                  <a:prstClr val="black"/>
                </a:solidFill>
                <a:latin typeface="Sunday" pitchFamily="50" charset="-52"/>
              </a:rPr>
              <a:t>:</a:t>
            </a:r>
          </a:p>
          <a:p>
            <a:pPr lvl="0"/>
            <a:endParaRPr lang="ru-RU" sz="2800" dirty="0">
              <a:solidFill>
                <a:prstClr val="black"/>
              </a:solidFill>
              <a:latin typeface="Sunday" pitchFamily="50" charset="-52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39" y="2735552"/>
            <a:ext cx="6832980" cy="41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9559" y="2339104"/>
            <a:ext cx="6250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Еда </a:t>
            </a:r>
            <a:r>
              <a:rPr lang="ru-RU" sz="2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должна </a:t>
            </a:r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быть</a:t>
            </a: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</a:t>
            </a:r>
            <a:r>
              <a:rPr lang="ru-RU" sz="2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разнообразной</a:t>
            </a:r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</a:t>
            </a:r>
          </a:p>
          <a:p>
            <a:endParaRPr lang="ru-RU" sz="2400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Не </a:t>
            </a:r>
            <a:r>
              <a:rPr lang="ru-RU" sz="2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менее 5 </a:t>
            </a:r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приемов</a:t>
            </a:r>
          </a:p>
          <a:p>
            <a:r>
              <a:rPr lang="ru-RU" sz="2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</a:t>
            </a:r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  пищи </a:t>
            </a:r>
            <a:r>
              <a:rPr lang="ru-RU" sz="24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в </a:t>
            </a:r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сутки</a:t>
            </a:r>
          </a:p>
          <a:p>
            <a:endParaRPr lang="ru-RU" sz="2400" i="1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Пить, пить и еще раз </a:t>
            </a: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Пить</a:t>
            </a:r>
          </a:p>
          <a:p>
            <a:endParaRPr lang="ru-RU" sz="2400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sz="24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Кушайте медленно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0" y="2735552"/>
            <a:ext cx="864358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0" y="3770483"/>
            <a:ext cx="8588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1" y="4888722"/>
            <a:ext cx="8588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7" y="5960707"/>
            <a:ext cx="8588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66" y="2735552"/>
            <a:ext cx="8379725" cy="471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8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0"/>
            <a:ext cx="9974431" cy="689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9079" y="0"/>
            <a:ext cx="7506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Segoe Script" panose="020B0504020000000003" pitchFamily="34" charset="0"/>
              </a:rPr>
              <a:t>Факты о правильном </a:t>
            </a:r>
            <a:r>
              <a:rPr lang="ru-RU" sz="3200" dirty="0" smtClean="0">
                <a:latin typeface="Segoe Script" panose="020B0504020000000003" pitchFamily="34" charset="0"/>
              </a:rPr>
              <a:t>     питании</a:t>
            </a:r>
            <a:endParaRPr lang="ru-RU" sz="3200" dirty="0">
              <a:latin typeface="Segoe Script" panose="020B05040200000000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5160" y="3810007"/>
            <a:ext cx="3336261" cy="3853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93" y="954386"/>
            <a:ext cx="6728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Мы думаем о еде около ста раз в день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Есть после шести </a:t>
            </a:r>
            <a:r>
              <a:rPr lang="ru-RU" sz="2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можно (Достаточно </a:t>
            </a: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кушать последний раз за три-четыре часа до </a:t>
            </a:r>
            <a:r>
              <a:rPr lang="ru-RU" sz="2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сна)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полезные сладости можно употреблять без вреда для </a:t>
            </a:r>
            <a:r>
              <a:rPr lang="ru-RU" sz="2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фигуры (Надо </a:t>
            </a: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лишь научиться дозировать количество сладкого и выбирать полезные сладости, например, фрукты, </a:t>
            </a:r>
            <a:r>
              <a:rPr lang="ru-RU" sz="2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сухофрукты)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сокращение количества соли снижает риск </a:t>
            </a:r>
            <a:r>
              <a:rPr lang="ru-RU" sz="20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гипертонии</a:t>
            </a:r>
            <a:endParaRPr lang="ru-RU" sz="20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endParaRPr lang="ru-RU" sz="2000" dirty="0">
              <a:latin typeface="Sunday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764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773" y="169562"/>
            <a:ext cx="1102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Вредные продукты </a:t>
            </a:r>
            <a:r>
              <a:rPr lang="ru-RU" sz="36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отравляют                                         ваш </a:t>
            </a:r>
            <a:r>
              <a:rPr lang="ru-RU" sz="36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организм </a:t>
            </a:r>
            <a:r>
              <a:rPr lang="ru-RU" sz="36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endParaRPr lang="ru-RU" sz="3600" b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73" y="1445307"/>
            <a:ext cx="4067032" cy="5355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Знаете ли вы, что даже гуашь, разбавленная в воде и приправленная сахаром не так вредна как цветная газировка? Считается, что фаст-фуд лучше всего запивать газированной водой, но это лишь хитрый маркетинговый ход. На самом деле газировка обостряет чувство голода, и вам хочется съесть еще один гамбургер. Кстати Кока-Кола </a:t>
            </a:r>
            <a:r>
              <a:rPr lang="ru-RU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Лайт</a:t>
            </a:r>
            <a:r>
              <a:rPr lang="ru-RU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ни сколько не лучше обычной Колы. В ней содержится заменитель сахара, который намного вреднее.</a:t>
            </a:r>
          </a:p>
          <a:p>
            <a:endParaRPr lang="ru-RU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27" y="2320119"/>
            <a:ext cx="4394575" cy="3295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14" y="2244059"/>
            <a:ext cx="4572000" cy="3448050"/>
          </a:xfrm>
          <a:prstGeom prst="rect">
            <a:avLst/>
          </a:prstGeom>
        </p:spPr>
      </p:pic>
      <p:pic>
        <p:nvPicPr>
          <p:cNvPr id="1026" name="Picture 2" descr="https://pbs.twimg.com/media/DFeCU7gXsAAvcW_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89" y="5692109"/>
            <a:ext cx="3402533" cy="13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48">
            <a:off x="-417318" y="6408921"/>
            <a:ext cx="1134889" cy="6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02" y="1369891"/>
            <a:ext cx="121285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570" y="109181"/>
            <a:ext cx="8529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DejaVu Serif" panose="02060603050605020204" pitchFamily="18" charset="0"/>
                <a:ea typeface="DejaVu Serif" panose="02060603050605020204" pitchFamily="18" charset="0"/>
              </a:rPr>
              <a:t>С</a:t>
            </a:r>
            <a:r>
              <a:rPr lang="ru-RU" sz="32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порт </a:t>
            </a:r>
            <a:r>
              <a:rPr lang="ru-RU" sz="3200" b="1" dirty="0">
                <a:latin typeface="DejaVu Serif" panose="02060603050605020204" pitchFamily="18" charset="0"/>
                <a:ea typeface="DejaVu Serif" panose="02060603050605020204" pitchFamily="18" charset="0"/>
              </a:rPr>
              <a:t>полезен для здоровья по </a:t>
            </a:r>
            <a:endParaRPr lang="ru-RU" sz="3200" b="1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32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     следующим </a:t>
            </a:r>
            <a:r>
              <a:rPr lang="ru-RU" sz="3200" b="1" dirty="0">
                <a:latin typeface="DejaVu Serif" panose="02060603050605020204" pitchFamily="18" charset="0"/>
                <a:ea typeface="DejaVu Serif" panose="02060603050605020204" pitchFamily="18" charset="0"/>
              </a:rPr>
              <a:t>причинам:</a:t>
            </a:r>
            <a:r>
              <a:rPr lang="ru-RU" sz="3200" dirty="0">
                <a:latin typeface="Sunday" pitchFamily="50" charset="-52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902" y="1705971"/>
            <a:ext cx="8093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Укрепляется опорно-двигательный 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аппарат</a:t>
            </a: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 </a:t>
            </a:r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Укрепляется и развивается нервная система. </a:t>
            </a:r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Повышается иммунитет и улучшается состав 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крови</a:t>
            </a: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Занятия спортом помогают отвлечься от проблем и снизить уровень стресса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.</a:t>
            </a: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Регулярные занятия спортом облегчают засыпание и </a:t>
            </a:r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улучшают </a:t>
            </a:r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качество сна</a:t>
            </a:r>
            <a:r>
              <a:rPr lang="ru-RU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.</a:t>
            </a:r>
          </a:p>
          <a:p>
            <a:endParaRPr lang="ru-RU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Спорт оказывает положительное воздействие на память и творческие способности. </a:t>
            </a:r>
          </a:p>
        </p:txBody>
      </p:sp>
      <p:pic>
        <p:nvPicPr>
          <p:cNvPr id="2050" name="Picture 2" descr="C:\Users\1\Downloads\wom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4" y="1705971"/>
            <a:ext cx="550768" cy="5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wnloads\m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4" y="2324248"/>
            <a:ext cx="503049" cy="5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wnloads\gymnastic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" y="2827297"/>
            <a:ext cx="517112" cy="5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ownloads\chronome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3432278"/>
            <a:ext cx="517703" cy="51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ownloads\cu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8" y="4222489"/>
            <a:ext cx="583868" cy="5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\Downloads\swi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" y="5044336"/>
            <a:ext cx="544808" cy="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795" flipH="1">
            <a:off x="2698533" y="1314157"/>
            <a:ext cx="3742406" cy="374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36" y="2416795"/>
            <a:ext cx="5238299" cy="568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8096" y="2101754"/>
            <a:ext cx="2838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DejaVu Serif" panose="02060603050605020204" pitchFamily="18" charset="0"/>
                <a:ea typeface="DejaVu Serif" panose="02060603050605020204" pitchFamily="18" charset="0"/>
              </a:rPr>
              <a:t>«Надо непременно встряхивать себя физически, чтобы быть здоровым нравственно.»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3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85" y="0"/>
            <a:ext cx="9621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    </a:t>
            </a:r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  Интересные </a:t>
            </a:r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факты </a:t>
            </a:r>
          </a:p>
          <a:p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    </a:t>
            </a:r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  о </a:t>
            </a:r>
            <a:r>
              <a:rPr lang="ru-RU" sz="36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зарядке </a:t>
            </a:r>
            <a:r>
              <a:rPr lang="ru-RU" sz="3600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и спорте</a:t>
            </a:r>
            <a:r>
              <a:rPr lang="ru-RU" sz="36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/>
            </a:r>
            <a:br>
              <a:rPr lang="ru-RU" sz="36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ru-RU" sz="36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/>
            </a:r>
            <a:br>
              <a:rPr lang="ru-RU" sz="36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endParaRPr lang="ru-RU" sz="3600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523" y="1286593"/>
            <a:ext cx="7287905" cy="495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Бег </a:t>
            </a:r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трусцой продлевает </a:t>
            </a:r>
            <a:r>
              <a:rPr lang="ru-RU" sz="2000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жизнь на 5 лет</a:t>
            </a:r>
          </a:p>
          <a:p>
            <a:endParaRPr lang="ru-RU" sz="2000" dirty="0" smtClean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  <a:p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психологи уверены, утренняя зарядка – эффективный способ повышения самооценки, уверенности в себе;</a:t>
            </a:r>
            <a:b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/>
            </a:r>
            <a:b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ежедневная 10-минутная утренняя зарядка позволяет контролировать весовые показатели организма и давление,</a:t>
            </a:r>
            <a:b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/>
            </a:r>
            <a:b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в крупной американской компании по производству ЭВМ введены 30-минутные перерывы для сотрудников, чтобы те занимались бегом и, таким образом, укрепляли свое здоровье; </a:t>
            </a:r>
            <a:br>
              <a:rPr lang="ru-RU" sz="2000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/>
            </a:r>
            <a:br>
              <a:rPr lang="ru-RU" dirty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endParaRPr lang="ru-RU" dirty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0189" y="3999366"/>
            <a:ext cx="4694225" cy="352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67" y="2451345"/>
            <a:ext cx="3024116" cy="52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421"/>
            <a:ext cx="7751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DejaVu Serif" panose="02060603050605020204" pitchFamily="18" charset="0"/>
                <a:ea typeface="DejaVu Serif" panose="02060603050605020204" pitchFamily="18" charset="0"/>
              </a:rPr>
              <a:t>Сидячий образ </a:t>
            </a:r>
            <a:endParaRPr lang="ru-RU" sz="4000" b="1" dirty="0" smtClean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r>
              <a:rPr lang="ru-RU" sz="4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    жизни</a:t>
            </a:r>
            <a:endParaRPr lang="ru-RU" sz="4000" b="1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58" y="163773"/>
            <a:ext cx="3998795" cy="3065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18" y="3573052"/>
            <a:ext cx="3906674" cy="29788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592" y="1487212"/>
            <a:ext cx="457200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24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Н</a:t>
            </a:r>
            <a:r>
              <a:rPr lang="ru-RU" sz="24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аступлением </a:t>
            </a:r>
            <a:r>
              <a:rPr lang="ru-RU" sz="24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эпохи телевидения, компьютеров и работы в офисах мы стали сидеть больше чем когда-либо: </a:t>
            </a:r>
            <a:r>
              <a:rPr lang="ru-RU" sz="2400" dirty="0" smtClean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9,.3 </a:t>
            </a:r>
            <a:r>
              <a:rPr lang="ru-RU" sz="24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часа в день. </a:t>
            </a:r>
            <a:endParaRPr lang="ru-RU" sz="2400" dirty="0" smtClean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  <a:p>
            <a:r>
              <a:rPr lang="ru-RU" sz="2400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У тех, кто проводит сидя более шести часов в день вероятность смерти в течение 15 лет на 40 процентов больше, если сравнивать с теми, кто сидит менее трех часов в день</a:t>
            </a:r>
            <a:r>
              <a:rPr lang="ru-RU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. </a:t>
            </a:r>
            <a:br>
              <a:rPr lang="ru-RU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</a:br>
            <a:r>
              <a:rPr lang="ru-RU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/>
            </a:r>
            <a:br>
              <a:rPr lang="ru-RU" dirty="0"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</a:br>
            <a:endParaRPr lang="ru-RU" dirty="0"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592" y="2269850"/>
            <a:ext cx="457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DejaVu Serif" panose="02060603050605020204" pitchFamily="18" charset="0"/>
                <a:ea typeface="DejaVu Serif" panose="02060603050605020204" pitchFamily="18" charset="0"/>
              </a:rPr>
              <a:t>Люди, страдающие ожирением, в день сидят на 2,5 часа больше, чем худые. Люди, которые работают сидя, в два раза чаще страдают от сердечно-сосудистых заболеваний по сравнению с теми, кто работает стоя. </a:t>
            </a:r>
          </a:p>
          <a:p>
            <a:endParaRPr lang="ru-RU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981</TotalTime>
  <Words>806</Words>
  <Application>Microsoft Office PowerPoint</Application>
  <PresentationFormat>Экран (4:3)</PresentationFormat>
  <Paragraphs>109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Основные составлющие ЗОЖ: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1</cp:lastModifiedBy>
  <cp:revision>120</cp:revision>
  <dcterms:created xsi:type="dcterms:W3CDTF">2016-11-18T14:12:19Z</dcterms:created>
  <dcterms:modified xsi:type="dcterms:W3CDTF">2018-11-19T15:45:35Z</dcterms:modified>
</cp:coreProperties>
</file>