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3" r:id="rId16"/>
    <p:sldId id="257" r:id="rId17"/>
    <p:sldId id="276" r:id="rId18"/>
    <p:sldId id="25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2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75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8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5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56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07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48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51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7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50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40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E97ED-AABC-48D3-ADA1-B0F565C9796B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23777-36DB-4BD2-9A1F-3EE61D5BD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9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zvuk_-_zvuk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и-природы-утро-в-лесу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5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2" y="28636"/>
            <a:ext cx="5538192" cy="41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80528" y="530120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-17140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Жизнь в тропическом поясе</a:t>
            </a:r>
            <a:endParaRPr lang="ru-RU" dirty="0"/>
          </a:p>
        </p:txBody>
      </p:sp>
      <p:pic>
        <p:nvPicPr>
          <p:cNvPr id="1028" name="Picture 4" descr="https://avatars.mds.yandex.net/get-pdb/49816/acc7fb60-4c5a-4118-a679-9ba8d71e9a7f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54" y="498970"/>
            <a:ext cx="4915449" cy="36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33" y="4127088"/>
            <a:ext cx="4469909" cy="270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.o-prirode.com/_ph/44/965114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76" y="4158908"/>
            <a:ext cx="4727627" cy="269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walldeco.ua/img/gallery/2/thumbs/thumb_l_d-108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2" y="0"/>
            <a:ext cx="91496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41.dou.spb.ru/images/about/email-marketing-campaign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070950" cy="24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3888"/>
            <a:ext cx="9252520" cy="689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692696"/>
            <a:ext cx="51823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Ученикам 5 класса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8" t="23242" r="7102" b="30469"/>
          <a:stretch/>
        </p:blipFill>
        <p:spPr bwMode="auto">
          <a:xfrm>
            <a:off x="1403649" y="2060848"/>
            <a:ext cx="68407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22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187803"/>
              </p:ext>
            </p:extLst>
          </p:nvPr>
        </p:nvGraphicFramePr>
        <p:xfrm>
          <a:off x="395536" y="1340768"/>
          <a:ext cx="8352928" cy="18150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93363"/>
                <a:gridCol w="1539085"/>
                <a:gridCol w="2016224"/>
                <a:gridCol w="2304256"/>
              </a:tblGrid>
              <a:tr h="7200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Температура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Кол-во осадков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Особенности погоды  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Особенности растительности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+24С ;  +29С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332656" y="-293348"/>
            <a:ext cx="1183253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800" dirty="0" smtClean="0">
              <a:latin typeface="Times New Roman" pitchFamily="18" charset="0"/>
              <a:ea typeface="Calibri" pitchFamily="34" charset="0"/>
              <a:cs typeface="Aparajita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800" dirty="0" smtClean="0">
              <a:solidFill>
                <a:srgbClr val="00B0F0"/>
              </a:solidFill>
              <a:latin typeface="Times New Roman" pitchFamily="18" charset="0"/>
              <a:ea typeface="Calibri" pitchFamily="34" charset="0"/>
              <a:cs typeface="Aparajita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Aparajita" panose="020B0604020202020204" pitchFamily="34" charset="0"/>
              </a:rPr>
              <a:t>Станция « Тропический климат»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2613880" cy="344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лево 6"/>
          <p:cNvSpPr/>
          <p:nvPr/>
        </p:nvSpPr>
        <p:spPr>
          <a:xfrm>
            <a:off x="3563888" y="3645024"/>
            <a:ext cx="5314426" cy="2658909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Ответ на данный вопрос мы найдем  с вами в тексте §21, стр.121-122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84521" y="3425167"/>
            <a:ext cx="3848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Задание: Заполните таблицу. </a:t>
            </a:r>
          </a:p>
        </p:txBody>
      </p:sp>
    </p:spTree>
    <p:extLst>
      <p:ext uri="{BB962C8B-B14F-4D97-AF65-F5344CB8AC3E}">
        <p14:creationId xmlns:p14="http://schemas.microsoft.com/office/powerpoint/2010/main" val="131256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Zvuki_lesa_-_Vy_okunetes_v_zvuki_lesa_i_penie_ptic_(xMusic.name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8" name="Picture 4" descr="http://www.blogcdn.com/blog.games.com/media/2012/05/3-disney-animal-kingdom-on-facebo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i_lesa_-_Vy_okunetes_v_zvuki_lesa_i_penie_ptic_(xMusic.na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5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8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" y="1250502"/>
            <a:ext cx="3657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3333" r="22890"/>
          <a:stretch/>
        </p:blipFill>
        <p:spPr bwMode="auto">
          <a:xfrm>
            <a:off x="3582244" y="1988840"/>
            <a:ext cx="5561756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63" y="1772816"/>
            <a:ext cx="2786862" cy="163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604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</a:rPr>
              <a:t>Станция « Кто в домике живет?»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237312"/>
            <a:ext cx="45783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3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1"/>
            </a:gs>
            <a:gs pos="28000">
              <a:srgbClr val="92D050"/>
            </a:gs>
            <a:gs pos="56000">
              <a:srgbClr val="FFFF00"/>
            </a:gs>
            <a:gs pos="0">
              <a:schemeClr val="accent1">
                <a:tint val="66000"/>
                <a:satMod val="160000"/>
              </a:schemeClr>
            </a:gs>
            <a:gs pos="29166">
              <a:srgbClr val="97D061"/>
            </a:gs>
            <a:gs pos="25000">
              <a:schemeClr val="accent3">
                <a:lumMod val="20000"/>
                <a:lumOff val="80000"/>
              </a:schemeClr>
            </a:gs>
            <a:gs pos="11000">
              <a:schemeClr val="accent6">
                <a:lumMod val="75000"/>
              </a:schemeClr>
            </a:gs>
            <a:gs pos="3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8644" y="477794"/>
            <a:ext cx="584805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л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78644" y="1076063"/>
            <a:ext cx="586052" cy="3147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ж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78644" y="788033"/>
            <a:ext cx="58605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а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92189" y="1390785"/>
            <a:ext cx="58605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06710" y="1741670"/>
            <a:ext cx="590275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ы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78644" y="2038086"/>
            <a:ext cx="59187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е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837236" y="1803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093808" y="2326118"/>
            <a:ext cx="591879" cy="3658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Э</a:t>
            </a:r>
            <a:endParaRPr lang="ru-RU" sz="2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082327" y="6371565"/>
            <a:ext cx="584805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е</a:t>
            </a:r>
            <a:endParaRPr lang="ru-RU" sz="24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093808" y="2712591"/>
            <a:ext cx="59741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093808" y="3000623"/>
            <a:ext cx="597412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</a:t>
            </a:r>
            <a:endParaRPr lang="ru-RU" sz="24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099341" y="3288655"/>
            <a:ext cx="591879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</a:t>
            </a:r>
            <a:endParaRPr lang="ru-RU" sz="24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4092917" y="3593455"/>
            <a:ext cx="601573" cy="2467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</a:t>
            </a:r>
            <a:endParaRPr lang="ru-RU" sz="24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105106" y="3835986"/>
            <a:ext cx="591879" cy="304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</a:t>
            </a:r>
            <a:endParaRPr lang="ru-RU" sz="24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105671" y="4115094"/>
            <a:ext cx="576064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</a:t>
            </a:r>
            <a:endParaRPr lang="ru-RU" sz="24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092917" y="4403126"/>
            <a:ext cx="591879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и</a:t>
            </a:r>
            <a:endParaRPr lang="ru-RU" sz="24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078644" y="4719192"/>
            <a:ext cx="601573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</a:t>
            </a:r>
            <a:endParaRPr lang="ru-RU" sz="24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092916" y="5023992"/>
            <a:ext cx="591879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л</a:t>
            </a:r>
            <a:endParaRPr lang="ru-RU" sz="24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078644" y="5312024"/>
            <a:ext cx="601573" cy="3186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ь</a:t>
            </a:r>
            <a:endParaRPr lang="ru-RU" sz="24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092916" y="5652854"/>
            <a:ext cx="607043" cy="3354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</a:t>
            </a:r>
            <a:endParaRPr lang="ru-RU" sz="24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078644" y="6013367"/>
            <a:ext cx="607043" cy="318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ы</a:t>
            </a:r>
            <a:endParaRPr lang="ru-RU" sz="24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971117" y="1803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</a:t>
            </a:r>
            <a:endParaRPr lang="ru-RU" sz="2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545400" y="184210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</a:t>
            </a:r>
            <a:endParaRPr lang="ru-RU" sz="24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210966" y="1803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ц</a:t>
            </a:r>
            <a:endParaRPr lang="ru-RU" sz="24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4663449" y="1803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е</a:t>
            </a:r>
            <a:endParaRPr lang="ru-RU" sz="24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4092917" y="1803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</a:t>
            </a:r>
            <a:endParaRPr lang="ru-RU" sz="28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398849" y="184210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е</a:t>
            </a:r>
            <a:endParaRPr lang="ru-RU" sz="24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531127" y="637156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л</a:t>
            </a:r>
            <a:endParaRPr lang="ru-RU" sz="24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5187951" y="6356278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</a:t>
            </a:r>
            <a:endParaRPr lang="ru-RU" sz="24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4640434" y="637156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</a:t>
            </a:r>
            <a:endParaRPr lang="ru-RU" sz="24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449571" y="1741670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7412143" y="460232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</a:t>
            </a:r>
            <a:endParaRPr lang="ru-RU" sz="24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853517" y="47310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</a:t>
            </a:r>
            <a:endParaRPr lang="ru-RU" sz="24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6306000" y="460232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</a:t>
            </a:r>
            <a:endParaRPr lang="ru-RU" sz="24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5758483" y="47310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</a:t>
            </a:r>
            <a:endParaRPr lang="ru-RU" sz="24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5210966" y="490623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</a:t>
            </a:r>
            <a:endParaRPr lang="ru-RU" sz="24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4670523" y="490623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е</a:t>
            </a:r>
            <a:endParaRPr lang="ru-RU" sz="24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4678241" y="107606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у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972511" y="1741670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786820" y="107606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5228194" y="109337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6334337" y="80615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775711" y="788033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у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5228194" y="77865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б</a:t>
            </a:r>
            <a:endParaRPr lang="ru-RU" sz="2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670523" y="77865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м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3520510" y="77865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б</a:t>
            </a:r>
            <a:endParaRPr lang="ru-RU" sz="2400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1424994" y="1741670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7412143" y="1373068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6853516" y="138609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6306000" y="1373068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814529" y="139078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5248714" y="1373068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4700610" y="1373068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3566265" y="137347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2471818" y="207802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х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3518634" y="2712591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6374580" y="203808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н</a:t>
            </a:r>
            <a:endParaRPr lang="ru-RU" sz="2400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5810463" y="2028708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5276214" y="203808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е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4714400" y="2039080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2997883" y="1741670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у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3551824" y="1741670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4717533" y="2712591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5276214" y="2712591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3019335" y="207802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3534810" y="207802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м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2407521" y="5635305"/>
            <a:ext cx="547517" cy="3797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2412505" y="2712591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2960022" y="2712591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6305999" y="269199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5796231" y="2703213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д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3043648" y="38176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2471818" y="3276982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я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3019335" y="329604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г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3593189" y="328865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</a:t>
            </a:r>
            <a:endParaRPr lang="ru-RU" sz="2400" dirty="0"/>
          </a:p>
        </p:txBody>
      </p:sp>
      <p:sp>
        <p:nvSpPr>
          <p:cNvPr id="100" name="Прямоугольник 99"/>
          <p:cNvSpPr/>
          <p:nvPr/>
        </p:nvSpPr>
        <p:spPr>
          <a:xfrm>
            <a:off x="4728697" y="328865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р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3551824" y="383598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</a:t>
            </a:r>
            <a:endParaRPr lang="ru-RU" sz="2400" dirty="0"/>
          </a:p>
        </p:txBody>
      </p:sp>
      <p:sp>
        <p:nvSpPr>
          <p:cNvPr id="102" name="Прямоугольник 101"/>
          <p:cNvSpPr/>
          <p:nvPr/>
        </p:nvSpPr>
        <p:spPr>
          <a:xfrm>
            <a:off x="7429371" y="38176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6881854" y="383598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6387083" y="38176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5827063" y="38176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5276214" y="381768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</a:t>
            </a:r>
            <a:endParaRPr lang="ru-RU" sz="2400" dirty="0"/>
          </a:p>
        </p:txBody>
      </p:sp>
      <p:sp>
        <p:nvSpPr>
          <p:cNvPr id="107" name="Прямоугольник 106"/>
          <p:cNvSpPr/>
          <p:nvPr/>
        </p:nvSpPr>
        <p:spPr>
          <a:xfrm>
            <a:off x="4701197" y="383598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р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5288044" y="4140755"/>
            <a:ext cx="547517" cy="315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4728697" y="415845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</a:t>
            </a:r>
            <a:endParaRPr lang="ru-RU" sz="2400" dirty="0"/>
          </a:p>
        </p:txBody>
      </p:sp>
      <p:sp>
        <p:nvSpPr>
          <p:cNvPr id="110" name="Прямоугольник 109"/>
          <p:cNvSpPr/>
          <p:nvPr/>
        </p:nvSpPr>
        <p:spPr>
          <a:xfrm>
            <a:off x="3045672" y="413339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г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3551824" y="414075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2496131" y="383598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3505709" y="532972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2485474" y="4421782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2984237" y="443080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</a:t>
            </a:r>
            <a:endParaRPr lang="ru-RU" sz="2400" dirty="0"/>
          </a:p>
        </p:txBody>
      </p:sp>
      <p:sp>
        <p:nvSpPr>
          <p:cNvPr id="116" name="Прямоугольник 115"/>
          <p:cNvSpPr/>
          <p:nvPr/>
        </p:nvSpPr>
        <p:spPr>
          <a:xfrm>
            <a:off x="3510672" y="443080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4681735" y="4479351"/>
            <a:ext cx="608281" cy="2499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р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6414593" y="414075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5839566" y="4158455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5270145" y="534568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5206237" y="470792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</a:t>
            </a:r>
            <a:endParaRPr lang="ru-RU" sz="2400" dirty="0"/>
          </a:p>
        </p:txBody>
      </p:sp>
      <p:sp>
        <p:nvSpPr>
          <p:cNvPr id="122" name="Прямоугольник 121"/>
          <p:cNvSpPr/>
          <p:nvPr/>
        </p:nvSpPr>
        <p:spPr>
          <a:xfrm>
            <a:off x="4678240" y="4733166"/>
            <a:ext cx="547517" cy="2721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</a:t>
            </a:r>
          </a:p>
        </p:txBody>
      </p:sp>
      <p:sp>
        <p:nvSpPr>
          <p:cNvPr id="123" name="Прямоугольник 122"/>
          <p:cNvSpPr/>
          <p:nvPr/>
        </p:nvSpPr>
        <p:spPr>
          <a:xfrm>
            <a:off x="2971117" y="4722887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3505710" y="473316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и</a:t>
            </a:r>
          </a:p>
        </p:txBody>
      </p:sp>
      <p:sp>
        <p:nvSpPr>
          <p:cNvPr id="125" name="Прямоугольник 124"/>
          <p:cNvSpPr/>
          <p:nvPr/>
        </p:nvSpPr>
        <p:spPr>
          <a:xfrm>
            <a:off x="4717532" y="5329724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м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5206038" y="5023992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4676412" y="504827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3527834" y="5023992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с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5771655" y="5671923"/>
            <a:ext cx="547517" cy="343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5239303" y="5664221"/>
            <a:ext cx="547517" cy="3491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2432097" y="5321402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2971117" y="5310136"/>
            <a:ext cx="547517" cy="2974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а</a:t>
            </a:r>
            <a:endParaRPr lang="ru-RU" sz="2400" dirty="0"/>
          </a:p>
        </p:txBody>
      </p:sp>
      <p:sp>
        <p:nvSpPr>
          <p:cNvPr id="133" name="Прямоугольник 132"/>
          <p:cNvSpPr/>
          <p:nvPr/>
        </p:nvSpPr>
        <p:spPr>
          <a:xfrm>
            <a:off x="4701197" y="5652854"/>
            <a:ext cx="547517" cy="3621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2971117" y="5647765"/>
            <a:ext cx="547517" cy="367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р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3551824" y="5652853"/>
            <a:ext cx="547517" cy="3621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6922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000"/>
                            </p:stCondLst>
                            <p:childTnLst>
                              <p:par>
                                <p:cTn id="1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3500"/>
                            </p:stCondLst>
                            <p:childTnLst>
                              <p:par>
                                <p:cTn id="3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25500"/>
                            </p:stCondLst>
                            <p:childTnLst>
                              <p:par>
                                <p:cTn id="3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8500"/>
                            </p:stCondLst>
                            <p:childTnLst>
                              <p:par>
                                <p:cTn id="3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39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40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4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31500"/>
                            </p:stCondLst>
                            <p:childTnLst>
                              <p:par>
                                <p:cTn id="4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32500"/>
                            </p:stCondLst>
                            <p:childTnLst>
                              <p:par>
                                <p:cTn id="4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33500"/>
                            </p:stCondLst>
                            <p:childTnLst>
                              <p:par>
                                <p:cTn id="4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34000"/>
                            </p:stCondLst>
                            <p:childTnLst>
                              <p:par>
                                <p:cTn id="4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34500"/>
                            </p:stCondLst>
                            <p:childTnLst>
                              <p:par>
                                <p:cTn id="4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35000"/>
                            </p:stCondLst>
                            <p:childTnLst>
                              <p:par>
                                <p:cTn id="4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5500"/>
                            </p:stCondLst>
                            <p:childTnLst>
                              <p:par>
                                <p:cTn id="4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36000"/>
                            </p:stCondLst>
                            <p:childTnLst>
                              <p:par>
                                <p:cTn id="4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36500"/>
                            </p:stCondLst>
                            <p:childTnLst>
                              <p:par>
                                <p:cTn id="4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37000"/>
                            </p:stCondLst>
                            <p:childTnLst>
                              <p:par>
                                <p:cTn id="4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37500"/>
                            </p:stCondLst>
                            <p:childTnLst>
                              <p:par>
                                <p:cTn id="49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38000"/>
                            </p:stCondLst>
                            <p:childTnLst>
                              <p:par>
                                <p:cTn id="4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38500"/>
                            </p:stCondLst>
                            <p:childTnLst>
                              <p:par>
                                <p:cTn id="50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39000"/>
                            </p:stCondLst>
                            <p:childTnLst>
                              <p:par>
                                <p:cTn id="50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9500"/>
                            </p:stCondLst>
                            <p:childTnLst>
                              <p:par>
                                <p:cTn id="5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5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40500"/>
                            </p:stCondLst>
                            <p:childTnLst>
                              <p:par>
                                <p:cTn id="5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41000"/>
                            </p:stCondLst>
                            <p:childTnLst>
                              <p:par>
                                <p:cTn id="5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41500"/>
                            </p:stCondLst>
                            <p:childTnLst>
                              <p:par>
                                <p:cTn id="5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6" grpId="0" animBg="1"/>
      <p:bldP spid="18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dirty="0" smtClean="0"/>
              <a:t>Домашнее задание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§21, термины;</a:t>
            </a:r>
          </a:p>
          <a:p>
            <a:r>
              <a:rPr lang="ru-RU" dirty="0" smtClean="0"/>
              <a:t> рабочая тетрадь </a:t>
            </a:r>
          </a:p>
          <a:p>
            <a:pPr marL="0" indent="0">
              <a:buNone/>
            </a:pPr>
            <a:r>
              <a:rPr lang="ru-RU" dirty="0" smtClean="0"/>
              <a:t>стр.64 задание 2.3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-6073"/>
            <a:ext cx="47625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407" y="5517232"/>
            <a:ext cx="46907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Поставь цифру 1,2,3... 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13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900igr.net/up/datas/112675/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18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dirty="0" smtClean="0"/>
              <a:t>Ключ к тесту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6600" dirty="0" smtClean="0"/>
              <a:t>1- </a:t>
            </a:r>
            <a:r>
              <a:rPr lang="ru-RU" sz="6600" dirty="0"/>
              <a:t>в, </a:t>
            </a:r>
            <a:r>
              <a:rPr lang="ru-RU" sz="6600" dirty="0" smtClean="0"/>
              <a:t>2-а,   3-а</a:t>
            </a:r>
            <a:r>
              <a:rPr lang="ru-RU" sz="6600" dirty="0"/>
              <a:t>, </a:t>
            </a:r>
            <a:r>
              <a:rPr lang="ru-RU" sz="6600" dirty="0" smtClean="0"/>
              <a:t>  4-вгде,   </a:t>
            </a:r>
            <a:r>
              <a:rPr lang="ru-RU" sz="6600" dirty="0"/>
              <a:t>5-б, </a:t>
            </a:r>
            <a:r>
              <a:rPr lang="ru-RU" sz="6600" dirty="0" smtClean="0"/>
              <a:t>  6-а</a:t>
            </a:r>
            <a:r>
              <a:rPr lang="ru-RU" sz="6600" dirty="0"/>
              <a:t>, </a:t>
            </a:r>
            <a:r>
              <a:rPr lang="ru-RU" sz="6600" dirty="0" smtClean="0"/>
              <a:t> 7а</a:t>
            </a:r>
            <a:r>
              <a:rPr lang="ru-RU" sz="6600" dirty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Критерии оценивания:  </a:t>
            </a:r>
            <a:r>
              <a:rPr lang="ru-RU" dirty="0" smtClean="0">
                <a:solidFill>
                  <a:srgbClr val="FF0000"/>
                </a:solidFill>
              </a:rPr>
              <a:t>«5»</a:t>
            </a:r>
            <a:r>
              <a:rPr lang="ru-RU" dirty="0" smtClean="0"/>
              <a:t>- 7 правильных ответов, </a:t>
            </a:r>
            <a:r>
              <a:rPr lang="ru-RU" dirty="0" smtClean="0">
                <a:solidFill>
                  <a:srgbClr val="00B050"/>
                </a:solidFill>
              </a:rPr>
              <a:t>«4»</a:t>
            </a:r>
            <a:r>
              <a:rPr lang="ru-RU" dirty="0" smtClean="0"/>
              <a:t>- 6 правильных ответов,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«3»</a:t>
            </a:r>
            <a:r>
              <a:rPr lang="ru-RU" dirty="0" smtClean="0"/>
              <a:t>-5 правильных ответов», </a:t>
            </a:r>
            <a:r>
              <a:rPr lang="ru-RU" dirty="0" smtClean="0">
                <a:solidFill>
                  <a:srgbClr val="7030A0"/>
                </a:solidFill>
              </a:rPr>
              <a:t>«2»</a:t>
            </a:r>
            <a:r>
              <a:rPr lang="ru-RU" dirty="0" smtClean="0"/>
              <a:t>- менее 5 ответов.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844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s1.iconbird.com/ico/0612/MustHave/w256h2561339195748Forward256x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714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82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250" y="3789040"/>
            <a:ext cx="8028384" cy="233712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Здравствуйте, ребята. Я почтальон Печкин. Очень люблю природу.  Прошу вас оказать мне помощь в работе над проектом «Помоги </a:t>
            </a:r>
            <a:r>
              <a:rPr lang="ru-RU" dirty="0" smtClean="0"/>
              <a:t>  </a:t>
            </a:r>
            <a:r>
              <a:rPr lang="ru-RU" dirty="0"/>
              <a:t>другу найти свой дом». Сам не успеваю, срочно улетаю в командировку. С уважением, Печкин.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-171400"/>
            <a:ext cx="5544616" cy="370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1530370"/>
            <a:ext cx="27359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Учащимся </a:t>
            </a:r>
          </a:p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 класса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9250" y="5771"/>
            <a:ext cx="185018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Почтальон</a:t>
            </a:r>
          </a:p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Печкин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Na_SMS_-_Zvuk_uvedomleniya_na_sms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450" y="2886472"/>
            <a:ext cx="609600" cy="609600"/>
          </a:xfrm>
          <a:prstGeom prst="rect">
            <a:avLst/>
          </a:prstGeom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444" y="530825"/>
            <a:ext cx="3601734" cy="211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21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96752" y="-2166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Задание №2                </a:t>
            </a:r>
            <a:br>
              <a:rPr lang="ru-RU" sz="3200" dirty="0" smtClean="0"/>
            </a:br>
            <a:r>
              <a:rPr lang="ru-RU" sz="3200" dirty="0" smtClean="0"/>
              <a:t>«Отгадай маршрут»</a:t>
            </a:r>
            <a:endParaRPr lang="ru-RU" sz="3200" dirty="0"/>
          </a:p>
        </p:txBody>
      </p:sp>
      <p:pic>
        <p:nvPicPr>
          <p:cNvPr id="4102" name="Picture 6" descr="https://about-planet.ru/images/yujnaya_amerika/priroda/materik_yujnaya_amerika/yujnaya-ameri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5" t="2311" r="21462"/>
          <a:stretch/>
        </p:blipFill>
        <p:spPr bwMode="auto">
          <a:xfrm>
            <a:off x="0" y="1666185"/>
            <a:ext cx="3995936" cy="521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allwomanday.ru/misc/i/gallery/24207/16009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148064" cy="396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9853" y="83671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95581" y="234888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105" name="Picture 9" descr="C:\Users\Юлия\Desktop\загрузки\samolet-animatsionnaya-kartinka-027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53" y="744257"/>
            <a:ext cx="2324203" cy="173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19793" y="4149080"/>
            <a:ext cx="50242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1 - 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55°с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ш.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37°в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 д</a:t>
            </a:r>
            <a:endParaRPr lang="ru-RU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 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  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4° ю. ш. 73° з. д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1726" y="1425550"/>
            <a:ext cx="2518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Москва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9034" y="3060099"/>
            <a:ext cx="3944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Амазонка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555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404664"/>
            <a:ext cx="4608512" cy="59046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«Недостаточно знать, что одно существо живет в лесу, а другое- в степи, а третье- в море. Необходимо знать, как устроены эти лес, степь, море. Каждое отдельное животное характерно именно для своей родины.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Оно </a:t>
            </a:r>
            <a:r>
              <a:rPr lang="ru-RU" dirty="0"/>
              <a:t>всегда приспособлено к климату, рельефу и зависящему от них растительному миру. Тем самым оно на себе несет печать своего Отечества, и лишь тогда, когда мы сопоставляем образ и условия обитания животного мы постигаем его жизнь». </a:t>
            </a:r>
            <a:endParaRPr lang="ru-RU" dirty="0" smtClean="0"/>
          </a:p>
          <a:p>
            <a:pPr marL="0" indent="0" algn="r">
              <a:buNone/>
            </a:pPr>
            <a:r>
              <a:rPr lang="ru-RU" b="1" dirty="0" smtClean="0"/>
              <a:t>Альфред Брем</a:t>
            </a:r>
            <a:endParaRPr lang="ru-RU" b="1" dirty="0"/>
          </a:p>
        </p:txBody>
      </p:sp>
      <p:pic>
        <p:nvPicPr>
          <p:cNvPr id="5124" name="Picture 4" descr="http://images.easyfreeclipart.com/1798/21345368902356720154306903732722270-3259339029235672227026631-26631245352227026631-30690373272227024211-26165-17985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r="2915" b="4261"/>
          <a:stretch/>
        </p:blipFill>
        <p:spPr bwMode="auto">
          <a:xfrm>
            <a:off x="0" y="0"/>
            <a:ext cx="442798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1"/>
          <a:stretch/>
        </p:blipFill>
        <p:spPr bwMode="auto">
          <a:xfrm>
            <a:off x="0" y="-48342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570319"/>
            <a:ext cx="18722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98038"/>
            <a:ext cx="63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Сколько тепловых поясов выделяют на Земле? </a:t>
            </a:r>
          </a:p>
        </p:txBody>
      </p:sp>
    </p:spTree>
    <p:extLst>
      <p:ext uri="{BB962C8B-B14F-4D97-AF65-F5344CB8AC3E}">
        <p14:creationId xmlns:p14="http://schemas.microsoft.com/office/powerpoint/2010/main" val="404490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lh5.ggpht.com/_aHo7qzsxJIg/TKMF3WQUDoI/AAAAAAAAAKA/x9ghMR3mL-I/w1200-h630-p-k-no-nu/Venezuela%20-%20Angel%20Fa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844824"/>
            <a:ext cx="7190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FFFF00"/>
                </a:solidFill>
              </a:rPr>
              <a:t>«тропическом, в, жизнь, поясе».</a:t>
            </a:r>
          </a:p>
        </p:txBody>
      </p:sp>
    </p:spTree>
    <p:extLst>
      <p:ext uri="{BB962C8B-B14F-4D97-AF65-F5344CB8AC3E}">
        <p14:creationId xmlns:p14="http://schemas.microsoft.com/office/powerpoint/2010/main" val="224540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410</Words>
  <Application>Microsoft Office PowerPoint</Application>
  <PresentationFormat>Экран (4:3)</PresentationFormat>
  <Paragraphs>160</Paragraphs>
  <Slides>18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Ключ к тесту </vt:lpstr>
      <vt:lpstr>Презентация PowerPoint</vt:lpstr>
      <vt:lpstr>Презентация PowerPoint</vt:lpstr>
      <vt:lpstr>Задание №2                 «Отгадай маршрут»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35</cp:revision>
  <dcterms:created xsi:type="dcterms:W3CDTF">2018-04-11T16:09:32Z</dcterms:created>
  <dcterms:modified xsi:type="dcterms:W3CDTF">2018-04-20T17:37:01Z</dcterms:modified>
</cp:coreProperties>
</file>